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fe93bb9735_0_7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fe93bb973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>
            <a:stCxn id="40" idx="1"/>
          </p:cNvCxnSpPr>
          <p:nvPr/>
        </p:nvCxnSpPr>
        <p:spPr>
          <a:xfrm>
            <a:off x="3033472" y="937660"/>
            <a:ext cx="15900" cy="66873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Google Shape;41;p3"/>
          <p:cNvSpPr/>
          <p:nvPr/>
        </p:nvSpPr>
        <p:spPr>
          <a:xfrm>
            <a:off x="172025" y="7617450"/>
            <a:ext cx="7599900" cy="2264100"/>
          </a:xfrm>
          <a:prstGeom prst="rect">
            <a:avLst/>
          </a:prstGeom>
          <a:noFill/>
          <a:ln cap="flat" cmpd="sng" w="3810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3" name="Google Shape;4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7" name="Google Shape;4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8" name="Google Shape;4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3"/>
          <p:cNvSpPr/>
          <p:nvPr>
            <p:ph idx="2" type="pic"/>
          </p:nvPr>
        </p:nvSpPr>
        <p:spPr>
          <a:xfrm>
            <a:off x="3204302" y="1086900"/>
            <a:ext cx="3460800" cy="2845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3"/>
          <p:cNvSpPr/>
          <p:nvPr>
            <p:ph idx="3" type="pic"/>
          </p:nvPr>
        </p:nvSpPr>
        <p:spPr>
          <a:xfrm>
            <a:off x="4469988" y="4518263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3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70" name="Google Shape;70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71" name="Google Shape;71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5" name="Google Shape;75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76" name="Google Shape;76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7" name="Google Shape;77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78" name="Google Shape;78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4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4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1" name="Google Shape;81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3" name="Google Shape;83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4" name="Google Shape;84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" name="Google Shape;88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89" name="Google Shape;89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4" name="Google Shape;94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" name="Google Shape;98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99" name="Google Shape;99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4" name="Google Shape;104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5" name="Google Shape;105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7" name="Google Shape;107;p4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" name="Google Shape;108;p4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" name="Google Shape;109;p4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0" name="Google Shape;110;p4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4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4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7" name="Google Shape;117;p5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5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9" name="Google Shape;119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0" name="Google Shape;120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1" name="Google Shape;121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2" name="Google Shape;122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3" name="Google Shape;123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4" name="Google Shape;124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25" name="Google Shape;125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8" name="Google Shape;128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29" name="Google Shape;129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0" name="Google Shape;130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1" name="Google Shape;131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2" name="Google Shape;132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3" name="Google Shape;133;p5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4" name="Google Shape;134;p5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35" name="Google Shape;135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6" name="Google Shape;136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7" name="Google Shape;137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9" name="Google Shape;139;p5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3" name="Google Shape;143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4" name="Google Shape;144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5" name="Google Shape;145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/>
          <p:nvPr/>
        </p:nvSpPr>
        <p:spPr>
          <a:xfrm>
            <a:off x="287625" y="1859125"/>
            <a:ext cx="7309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2" name="Google Shape;152;p8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Assumptions After Modeling</a:t>
            </a:r>
            <a:endParaRPr/>
          </a:p>
        </p:txBody>
      </p:sp>
      <p:sp>
        <p:nvSpPr>
          <p:cNvPr id="153" name="Google Shape;153;p8"/>
          <p:cNvSpPr txBox="1"/>
          <p:nvPr/>
        </p:nvSpPr>
        <p:spPr>
          <a:xfrm>
            <a:off x="190350" y="3164549"/>
            <a:ext cx="2802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Linear regression model explains 95% price variance based on trip distance, tolls, tips, and payment.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265 pickup and destination codes significantly contributed to prediction performance.</a:t>
            </a:r>
            <a:endParaRPr sz="1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8"/>
          <p:cNvSpPr txBox="1"/>
          <p:nvPr/>
        </p:nvSpPr>
        <p:spPr>
          <a:xfrm>
            <a:off x="193425" y="1288250"/>
            <a:ext cx="2802300" cy="15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New York City Taxi &amp; Limousine Commission contracted Automatidata to predict customer taxi/rideshare durations to help </a:t>
            </a: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understand its pricing and fleet viability</a:t>
            </a: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8"/>
          <p:cNvSpPr txBox="1"/>
          <p:nvPr/>
        </p:nvSpPr>
        <p:spPr>
          <a:xfrm>
            <a:off x="211425" y="7910975"/>
            <a:ext cx="2802300" cy="20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Outlier removal had significant improvement on the model’s </a:t>
            </a: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effectiveness</a:t>
            </a: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Request additional data to perform 2nd stage reliability analysis for pricing &amp; duration.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6" name="Google Shape;156;p8"/>
          <p:cNvSpPr txBox="1"/>
          <p:nvPr/>
        </p:nvSpPr>
        <p:spPr>
          <a:xfrm rot="-5400000">
            <a:off x="2399187" y="2745348"/>
            <a:ext cx="17127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>
                <a:latin typeface="Google Sans SemiBold"/>
                <a:ea typeface="Google Sans SemiBold"/>
                <a:cs typeface="Google Sans SemiBold"/>
                <a:sym typeface="Google Sans SemiBold"/>
              </a:rPr>
              <a:t>Predicted</a:t>
            </a:r>
            <a:endParaRPr sz="13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57" name="Google Shape;157;p8"/>
          <p:cNvSpPr txBox="1"/>
          <p:nvPr/>
        </p:nvSpPr>
        <p:spPr>
          <a:xfrm>
            <a:off x="4505839" y="4775802"/>
            <a:ext cx="1757700" cy="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Actual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pic>
        <p:nvPicPr>
          <p:cNvPr id="158" name="Google Shape;15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3994" y="1142985"/>
            <a:ext cx="3861497" cy="3601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8"/>
          <p:cNvPicPr preferRelativeResize="0"/>
          <p:nvPr/>
        </p:nvPicPr>
        <p:blipFill rotWithShape="1">
          <a:blip r:embed="rId4">
            <a:alphaModFix/>
          </a:blip>
          <a:srcRect b="0" l="0" r="4807" t="67911"/>
          <a:stretch/>
        </p:blipFill>
        <p:spPr>
          <a:xfrm>
            <a:off x="3725488" y="8552375"/>
            <a:ext cx="3318525" cy="4926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2100000" dist="57150">
              <a:srgbClr val="000000">
                <a:alpha val="50000"/>
              </a:srgbClr>
            </a:outerShdw>
          </a:effectLst>
        </p:spPr>
      </p:pic>
      <p:sp>
        <p:nvSpPr>
          <p:cNvPr id="160" name="Google Shape;160;p8"/>
          <p:cNvSpPr txBox="1"/>
          <p:nvPr/>
        </p:nvSpPr>
        <p:spPr>
          <a:xfrm>
            <a:off x="190350" y="5724300"/>
            <a:ext cx="2802300" cy="18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Removing outliers optimized model (amount, passengers, distance).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Model provides a sound framework for predicting price based on pickup and destination distance IDs.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8"/>
          <p:cNvSpPr txBox="1"/>
          <p:nvPr/>
        </p:nvSpPr>
        <p:spPr>
          <a:xfrm>
            <a:off x="3133625" y="5888400"/>
            <a:ext cx="42039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Regression assumptions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Net model tuning resulted in: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190500" lvl="1" marL="8001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ogle Sans"/>
              <a:buChar char="✓"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R^2 from 0.85 to 0.9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190500" lvl="1" marL="8001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ogle Sans"/>
              <a:buChar char="✓"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MAE from 0.16 to 0.14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190500" lvl="1" marL="8001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ogle Sans"/>
              <a:buChar char="✓"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RMSE from 0.39 to 0.23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Identification of a potentially curious influencer.</a:t>
            </a:r>
            <a:endParaRPr sz="12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ogle Sans"/>
              <a:buChar char="✓"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Tipping 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8"/>
          <p:cNvSpPr txBox="1"/>
          <p:nvPr/>
        </p:nvSpPr>
        <p:spPr>
          <a:xfrm>
            <a:off x="3331150" y="1071575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100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3331150" y="1757375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80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3331150" y="2443175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60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8"/>
          <p:cNvSpPr txBox="1"/>
          <p:nvPr/>
        </p:nvSpPr>
        <p:spPr>
          <a:xfrm>
            <a:off x="3331150" y="3155063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40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8"/>
          <p:cNvSpPr txBox="1"/>
          <p:nvPr/>
        </p:nvSpPr>
        <p:spPr>
          <a:xfrm>
            <a:off x="3331150" y="3840863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20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8"/>
          <p:cNvSpPr txBox="1"/>
          <p:nvPr/>
        </p:nvSpPr>
        <p:spPr>
          <a:xfrm>
            <a:off x="3331150" y="4526663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8"/>
          <p:cNvSpPr txBox="1"/>
          <p:nvPr/>
        </p:nvSpPr>
        <p:spPr>
          <a:xfrm>
            <a:off x="3483550" y="4679063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8"/>
          <p:cNvSpPr txBox="1"/>
          <p:nvPr/>
        </p:nvSpPr>
        <p:spPr>
          <a:xfrm>
            <a:off x="4206240" y="4679063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20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0" name="Google Shape;170;p8"/>
          <p:cNvSpPr txBox="1"/>
          <p:nvPr/>
        </p:nvSpPr>
        <p:spPr>
          <a:xfrm>
            <a:off x="4956048" y="4679063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40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1" name="Google Shape;171;p8"/>
          <p:cNvSpPr txBox="1"/>
          <p:nvPr/>
        </p:nvSpPr>
        <p:spPr>
          <a:xfrm>
            <a:off x="5687568" y="4672584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60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8"/>
          <p:cNvSpPr txBox="1"/>
          <p:nvPr/>
        </p:nvSpPr>
        <p:spPr>
          <a:xfrm>
            <a:off x="6419088" y="4672584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80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8"/>
          <p:cNvSpPr txBox="1"/>
          <p:nvPr/>
        </p:nvSpPr>
        <p:spPr>
          <a:xfrm>
            <a:off x="7132320" y="4672584"/>
            <a:ext cx="247800" cy="14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100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8"/>
          <p:cNvSpPr txBox="1"/>
          <p:nvPr/>
        </p:nvSpPr>
        <p:spPr>
          <a:xfrm>
            <a:off x="3169175" y="5107988"/>
            <a:ext cx="4132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oogle Sans"/>
                <a:ea typeface="Google Sans"/>
                <a:cs typeface="Google Sans"/>
                <a:sym typeface="Google Sans"/>
              </a:rPr>
              <a:t>Alt-text: Taxi pricing regression model plot illustrating predicted and actual cost.</a:t>
            </a:r>
            <a:endParaRPr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8"/>
          <p:cNvSpPr txBox="1"/>
          <p:nvPr/>
        </p:nvSpPr>
        <p:spPr>
          <a:xfrm>
            <a:off x="1763100" y="381675"/>
            <a:ext cx="424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Executive 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s</a:t>
            </a:r>
            <a:r>
              <a:rPr lang="en" sz="1200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ummary 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r</a:t>
            </a:r>
            <a:r>
              <a:rPr lang="en" sz="1200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eport for the New York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 City</a:t>
            </a:r>
            <a:r>
              <a:rPr lang="en" sz="1200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Taxi and Limousine Commission Prepared by </a:t>
            </a:r>
            <a:r>
              <a:rPr b="1" lang="en" sz="1200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Automatidata</a:t>
            </a:r>
            <a:endParaRPr b="1"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6" name="Google Shape;176;p8"/>
          <p:cNvSpPr txBox="1"/>
          <p:nvPr/>
        </p:nvSpPr>
        <p:spPr>
          <a:xfrm>
            <a:off x="3125975" y="7838500"/>
            <a:ext cx="3000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Consider fine tuning travel time greater than 10 hours (43 pts).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